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60" r:id="rId2"/>
    <p:sldId id="1208" r:id="rId3"/>
    <p:sldId id="1180" r:id="rId4"/>
    <p:sldId id="1193" r:id="rId5"/>
    <p:sldId id="1194" r:id="rId6"/>
    <p:sldId id="1195" r:id="rId7"/>
    <p:sldId id="1196" r:id="rId8"/>
    <p:sldId id="1197" r:id="rId9"/>
    <p:sldId id="1198" r:id="rId10"/>
    <p:sldId id="1199" r:id="rId11"/>
    <p:sldId id="1200" r:id="rId12"/>
    <p:sldId id="1201" r:id="rId13"/>
    <p:sldId id="1203" r:id="rId14"/>
    <p:sldId id="1181" r:id="rId15"/>
    <p:sldId id="1204" r:id="rId16"/>
    <p:sldId id="1205" r:id="rId17"/>
    <p:sldId id="1177" r:id="rId18"/>
    <p:sldId id="1178" r:id="rId19"/>
    <p:sldId id="1179" r:id="rId20"/>
    <p:sldId id="1206" r:id="rId21"/>
    <p:sldId id="1207" r:id="rId22"/>
    <p:sldId id="1182" r:id="rId23"/>
    <p:sldId id="1188" r:id="rId2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 Big Data" id="{7513B5D0-BCF4-C546-B498-6E43F8D9E6C3}">
          <p14:sldIdLst>
            <p14:sldId id="260"/>
            <p14:sldId id="1208"/>
            <p14:sldId id="1180"/>
            <p14:sldId id="1193"/>
            <p14:sldId id="1194"/>
            <p14:sldId id="1195"/>
            <p14:sldId id="1196"/>
            <p14:sldId id="1197"/>
            <p14:sldId id="1198"/>
            <p14:sldId id="1199"/>
            <p14:sldId id="1200"/>
            <p14:sldId id="1201"/>
            <p14:sldId id="1203"/>
            <p14:sldId id="1181"/>
            <p14:sldId id="1204"/>
            <p14:sldId id="1205"/>
            <p14:sldId id="1177"/>
            <p14:sldId id="1178"/>
            <p14:sldId id="1179"/>
            <p14:sldId id="1206"/>
            <p14:sldId id="1207"/>
            <p14:sldId id="1182"/>
            <p14:sldId id="11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4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41"/>
    <p:restoredTop sz="87613" autoAdjust="0"/>
  </p:normalViewPr>
  <p:slideViewPr>
    <p:cSldViewPr snapToGrid="0" snapToObjects="1">
      <p:cViewPr varScale="1">
        <p:scale>
          <a:sx n="76" d="100"/>
          <a:sy n="76" d="100"/>
        </p:scale>
        <p:origin x="1154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C3110-A815-2F4B-8AFF-2424CB880CDE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56441-450B-C04D-B46C-B1CEEC7D8C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998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3681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6765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0985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966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10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82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4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80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568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 b="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Gill Sans MT"/>
                <a:cs typeface="Gill Sans MT"/>
              </a:defRPr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>
                <a:latin typeface="Gill Sans MT"/>
                <a:cs typeface="Gill Sans MT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8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1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40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664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6" name="Parallelogramma 5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7" name="Immagine 6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8" name="Immagine 7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3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86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03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621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5B5D2-CA2A-6548-955E-9897154AE4E2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51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350" y="1765450"/>
            <a:ext cx="8034850" cy="1470025"/>
          </a:xfrm>
        </p:spPr>
        <p:txBody>
          <a:bodyPr>
            <a:noAutofit/>
          </a:bodyPr>
          <a:lstStyle/>
          <a:p>
            <a:r>
              <a:rPr lang="en-US" sz="4400" dirty="0"/>
              <a:t>Naïve Bayes Classifiers</a:t>
            </a:r>
            <a:endParaRPr lang="it-IT" sz="4400" dirty="0">
              <a:solidFill>
                <a:schemeClr val="tx2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361242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it-IT" sz="2800" dirty="0"/>
              <a:t>Anna Monreale</a:t>
            </a:r>
          </a:p>
          <a:p>
            <a:r>
              <a:rPr lang="en-US" sz="2800" dirty="0"/>
              <a:t>Computer Science Department</a:t>
            </a:r>
          </a:p>
          <a:p>
            <a:endParaRPr lang="en-US" sz="2800" dirty="0"/>
          </a:p>
          <a:p>
            <a:r>
              <a:rPr lang="en-US" altLang="en-IT" sz="2800" dirty="0"/>
              <a:t>Introduction to Data Mining, 2</a:t>
            </a:r>
            <a:r>
              <a:rPr lang="en-US" altLang="en-IT" sz="2800" baseline="30000" dirty="0"/>
              <a:t>nd</a:t>
            </a:r>
            <a:r>
              <a:rPr lang="en-US" altLang="en-IT" sz="2800" dirty="0"/>
              <a:t> Edition</a:t>
            </a:r>
          </a:p>
          <a:p>
            <a:r>
              <a:rPr lang="en-US" sz="2900" dirty="0"/>
              <a:t>Chapter 5.3</a:t>
            </a:r>
            <a:endParaRPr lang="en-GB" sz="2900" dirty="0"/>
          </a:p>
          <a:p>
            <a:r>
              <a:rPr lang="en-US" sz="2800" dirty="0"/>
              <a:t> </a:t>
            </a:r>
          </a:p>
          <a:p>
            <a:endParaRPr lang="en-US" sz="2800" dirty="0"/>
          </a:p>
        </p:txBody>
      </p:sp>
      <p:sp>
        <p:nvSpPr>
          <p:cNvPr id="4" name="Parallelogramma 3"/>
          <p:cNvSpPr/>
          <p:nvPr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6" name="Immagine 5" descr="logo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56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B43E2E-8D72-0E44-9DB6-B615331D8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8"/>
            <a:ext cx="8229600" cy="1143000"/>
          </a:xfrm>
        </p:spPr>
        <p:txBody>
          <a:bodyPr/>
          <a:lstStyle/>
          <a:p>
            <a:r>
              <a:rPr lang="en-US" noProof="0" dirty="0"/>
              <a:t>How to Estimate Probability From Data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23B550-FB72-894F-A9D5-9490939E9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417638"/>
            <a:ext cx="5139503" cy="4729162"/>
          </a:xfrm>
        </p:spPr>
        <p:txBody>
          <a:bodyPr>
            <a:normAutofit fontScale="77500" lnSpcReduction="20000"/>
          </a:bodyPr>
          <a:lstStyle/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Class P(Y) = N</a:t>
            </a:r>
            <a:r>
              <a:rPr lang="en-US" baseline="-25000" noProof="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/ N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baseline="-25000" noProof="0" dirty="0">
                <a:latin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number of records with outcome y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N number of records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Categorical attributes </a:t>
            </a:r>
          </a:p>
          <a:p>
            <a:pPr marL="0" indent="0" algn="ctr">
              <a:buNone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P(X = x | Y = y) = </a:t>
            </a:r>
            <a:r>
              <a:rPr lang="en-US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baseline="-25000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xy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/ N</a:t>
            </a:r>
            <a:r>
              <a:rPr lang="en-US" baseline="-25000" noProof="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None/>
            </a:pP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baseline="-25000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xy</a:t>
            </a:r>
            <a:r>
              <a:rPr lang="en-US" baseline="-25000" noProof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records with value x and outcome y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P(Evade = Yes) = 3/10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P(Marital Status = </a:t>
            </a:r>
            <a:r>
              <a:rPr lang="en-US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Single|Yes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) = 2/3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29E9FE-1268-6848-9028-A95671FB3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703" y="1887994"/>
            <a:ext cx="3674297" cy="378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698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A51212-69C8-174E-9D35-4D7E02EC3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r>
              <a:rPr lang="en-US" noProof="0" dirty="0"/>
              <a:t>How to Estimate Probability From Data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1B250C-7F62-5C46-AB58-AE2457FE9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Continuous attributes</a:t>
            </a:r>
          </a:p>
          <a:p>
            <a:r>
              <a:rPr lang="en-US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Discretize the range into bins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Continuous vs nominal</a:t>
            </a:r>
          </a:p>
          <a:p>
            <a:pPr lvl="1"/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Estimation: count records with class y and falling in the range</a:t>
            </a:r>
          </a:p>
          <a:p>
            <a:r>
              <a:rPr lang="en-US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Probability density estimation:</a:t>
            </a:r>
          </a:p>
          <a:p>
            <a:pPr lvl="1"/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Assume attribute follows a normal distribution</a:t>
            </a:r>
          </a:p>
          <a:p>
            <a:pPr lvl="1"/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Use data to estimate parameters of distribution (e.g., mean and standard deviation)</a:t>
            </a:r>
          </a:p>
          <a:p>
            <a:pPr lvl="1"/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Once probability distribution is known, can use it to estimate the conditional probability P(</a:t>
            </a:r>
            <a:r>
              <a:rPr lang="en-US" noProof="0" dirty="0" err="1">
                <a:latin typeface="Calibri" panose="020F0502020204030204" pitchFamily="34" charset="0"/>
                <a:cs typeface="Calibri" panose="020F0502020204030204" pitchFamily="34" charset="0"/>
              </a:rPr>
              <a:t>X|y</a:t>
            </a: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82840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AA1686-84C6-514D-B228-445E6D183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How to Estimate Probability From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4438431-D192-8E41-9262-00185FF32C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2900" y="1854200"/>
                <a:ext cx="5541320" cy="4267200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Normal distribution</a:t>
                </a:r>
              </a:p>
              <a:p>
                <a:pPr marL="0" indent="0" algn="ctr">
                  <a:buNone/>
                </a:pPr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P(X</a:t>
                </a:r>
                <a:r>
                  <a:rPr lang="en-US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x</a:t>
                </a:r>
                <a:r>
                  <a:rPr lang="en-US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| Y = y)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noProof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 noProof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 noProof="0">
                                    <a:latin typeface="Cambria Math" panose="02040503050406030204" pitchFamily="18" charset="0"/>
                                  </a:rPr>
                                  <m:t> − </m:t>
                                </m:r>
                                <m:sSub>
                                  <m:sSubPr>
                                    <m:ctrlPr>
                                      <a:rPr lang="en-US" i="1" noProof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noProof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  <m:sup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endParaRPr lang="en-US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i="1" noProof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 noProof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can be estimated as the mean of X</a:t>
                </a:r>
                <a:r>
                  <a:rPr lang="en-US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for the records that belongs to class </a:t>
                </a:r>
                <a:r>
                  <a:rPr lang="en-US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  <a:r>
                  <a:rPr lang="en-US" baseline="-25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j</a:t>
                </a:r>
                <a:r>
                  <a:rPr lang="en-US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Similarly,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as the standard deviation.</a:t>
                </a:r>
              </a:p>
              <a:p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P(Income = 120|No) = 0.0072</a:t>
                </a:r>
              </a:p>
              <a:p>
                <a:pPr lvl="1"/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mean = 110</a:t>
                </a:r>
              </a:p>
              <a:p>
                <a:pPr lvl="1"/>
                <a:r>
                  <a:rPr lang="en-US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std dev = 54.54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4438431-D192-8E41-9262-00185FF32C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2900" y="1854200"/>
                <a:ext cx="5541320" cy="4267200"/>
              </a:xfrm>
              <a:blipFill>
                <a:blip r:embed="rId3"/>
                <a:stretch>
                  <a:fillRect l="-1370" t="-148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E48125B9-8E21-3443-B6B5-98E36FCB58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220" y="1748472"/>
            <a:ext cx="3259780" cy="336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411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7E19BD-61A7-EE41-BC7C-CF7AA1232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M-estimate of Conditional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9427352-98F1-D046-8EA3-0241A30F68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417639"/>
                <a:ext cx="8058150" cy="4348162"/>
              </a:xfrm>
            </p:spPr>
            <p:txBody>
              <a:bodyPr>
                <a:noAutofit/>
              </a:bodyPr>
              <a:lstStyle/>
              <a:p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If one of the conditional probability is zero, then the entire expression becomes zero.</a:t>
                </a:r>
              </a:p>
              <a:p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 example, given X = {Refund = Yes, Divorced, Income = 120k}, if P(</a:t>
                </a:r>
                <a:r>
                  <a:rPr lang="en-US" sz="2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Divorced|No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is zero instead of 1/7, then</a:t>
                </a:r>
              </a:p>
              <a:p>
                <a:pPr lvl="1"/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P(</a:t>
                </a:r>
                <a:r>
                  <a:rPr lang="en-US" sz="2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X|No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3/7 x 0 x 0.00072 = 0</a:t>
                </a:r>
              </a:p>
              <a:p>
                <a:pPr lvl="1"/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P(</a:t>
                </a:r>
                <a:r>
                  <a:rPr lang="en-US" sz="2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X|Yes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0 x 1/3 x 10</a:t>
                </a:r>
                <a:r>
                  <a:rPr lang="en-US" sz="2000" baseline="30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-9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0</a:t>
                </a:r>
              </a:p>
              <a:p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M-estimate P(X|Y)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noProof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noProof="0" smtClean="0">
                                <a:latin typeface="Cambria Math" panose="02040503050406030204" pitchFamily="18" charset="0"/>
                              </a:rPr>
                              <m:t>𝑥𝑦</m:t>
                            </m:r>
                          </m:sub>
                        </m:sSub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𝑚𝑝</m:t>
                        </m:r>
                      </m:num>
                      <m:den>
                        <m:sSub>
                          <m:sSubPr>
                            <m:ctrlPr>
                              <a:rPr lang="en-US" sz="200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noProof="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b="0" i="1" noProof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(if P(X|Y)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noProof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noProof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noProof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 noProof="0">
                                <a:latin typeface="Cambria Math" panose="02040503050406030204" pitchFamily="18" charset="0"/>
                              </a:rPr>
                              <m:t>𝑥𝑦</m:t>
                            </m:r>
                          </m:sub>
                        </m:sSub>
                        <m:r>
                          <a:rPr lang="en-US" sz="2000" i="1" noProof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000" i="1" noProof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noProof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000" i="1" noProof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i="1" noProof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is Laplacian estimation)</a:t>
                </a:r>
              </a:p>
              <a:p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 is a parameter, p is a user-specified parameter (e.g. probability of observing x</a:t>
                </a:r>
                <a:r>
                  <a:rPr lang="en-US" sz="20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among records with class </a:t>
                </a:r>
                <a:r>
                  <a:rPr lang="en-US" sz="2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  <a:r>
                  <a:rPr lang="en-US" sz="2000" baseline="-25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j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example with m = 3 and p = 1/m = 1/3 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(i.e., Laplacian estimation) 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we have</a:t>
                </a:r>
              </a:p>
              <a:p>
                <a:pPr marL="0" indent="0" algn="ctr">
                  <a:buNone/>
                </a:pP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P</a:t>
                </a:r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(Married |</a:t>
                </a:r>
                <a:r>
                  <a:rPr lang="en-US" sz="2000" noProof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Yes</a:t>
                </a:r>
                <a:r>
                  <a:rPr lang="en-US" sz="2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(0+3x1/3)/(3+3)  = 1/6</a:t>
                </a:r>
                <a:endParaRPr lang="en-US" sz="220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9427352-98F1-D046-8EA3-0241A30F68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417639"/>
                <a:ext cx="8058150" cy="4348162"/>
              </a:xfrm>
              <a:blipFill>
                <a:blip r:embed="rId3"/>
                <a:stretch>
                  <a:fillRect l="-630" t="-872" b="-436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409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30C542-8923-F146-9682-B25B212DC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Naïve Bayes Classifier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027AE1-8BD6-4845-8475-DB809E851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7638"/>
            <a:ext cx="6445250" cy="4072335"/>
          </a:xfrm>
        </p:spPr>
        <p:txBody>
          <a:bodyPr>
            <a:noAutofit/>
          </a:bodyPr>
          <a:lstStyle/>
          <a:p>
            <a:r>
              <a:rPr lang="en-US" noProof="0" dirty="0"/>
              <a:t>Robust to isolated noise points</a:t>
            </a:r>
          </a:p>
          <a:p>
            <a:r>
              <a:rPr lang="en-US" noProof="0" dirty="0"/>
              <a:t>Handle missing values by ignoring the instance during probability estimate calculations</a:t>
            </a:r>
          </a:p>
          <a:p>
            <a:r>
              <a:rPr lang="en-US" noProof="0" dirty="0"/>
              <a:t>Robust to irrelevant attributes</a:t>
            </a:r>
          </a:p>
          <a:p>
            <a:r>
              <a:rPr lang="en-US" noProof="0" dirty="0"/>
              <a:t>Independence assumption may not hold for some attributes</a:t>
            </a:r>
          </a:p>
          <a:p>
            <a:pPr lvl="1"/>
            <a:r>
              <a:rPr lang="en-US" noProof="0" dirty="0"/>
              <a:t>Use other techniques such as Bayesian Belief Networks (BBN, not treated in this course)</a:t>
            </a:r>
          </a:p>
        </p:txBody>
      </p:sp>
    </p:spTree>
    <p:extLst>
      <p:ext uri="{BB962C8B-B14F-4D97-AF65-F5344CB8AC3E}">
        <p14:creationId xmlns:p14="http://schemas.microsoft.com/office/powerpoint/2010/main" val="19420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C3A3AC-3479-954B-8863-B2FCBFDC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References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46C7E5-9491-8A4A-86AB-1AA2743CB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4891204" cy="3263504"/>
          </a:xfrm>
        </p:spPr>
        <p:txBody>
          <a:bodyPr/>
          <a:lstStyle/>
          <a:p>
            <a:r>
              <a:rPr lang="en-US" noProof="0" dirty="0"/>
              <a:t>Bayesian Classifiers. Chapter 5.3. Introduction to Data Mining.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7071210-6483-7E4C-BDE3-DBB7686DB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2613422"/>
            <a:ext cx="22860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85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2DB3F4-586F-C84A-B8B4-A745B6E24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- NBC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F91C04-7D73-5249-A331-6990B7F7E0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8763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C6F1063-3C66-8344-9861-E408498C5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49" y="857250"/>
            <a:ext cx="686430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0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06B111A-F566-394C-AA19-D652EE8F0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304" y="857250"/>
            <a:ext cx="684539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47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104F6F5-B15D-EF4F-B4C5-42DAF6D9D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866775"/>
            <a:ext cx="68961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2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EFEC-4AAE-3843-89D8-6AA8232B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FD8AB-1E7E-0D4A-99A0-0D76AC086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Relationship between attributes and class lables may not be deterministic</a:t>
            </a:r>
          </a:p>
          <a:p>
            <a:r>
              <a:rPr lang="en-IT" dirty="0"/>
              <a:t>Reasons: </a:t>
            </a:r>
          </a:p>
          <a:p>
            <a:pPr lvl="1"/>
            <a:r>
              <a:rPr lang="en-GB" dirty="0"/>
              <a:t>N</a:t>
            </a:r>
            <a:r>
              <a:rPr lang="en-IT" dirty="0"/>
              <a:t>oise in the data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onfounding factors affecting the classification and not in the data</a:t>
            </a:r>
          </a:p>
          <a:p>
            <a:r>
              <a:rPr lang="en-IT" dirty="0"/>
              <a:t>Bayesian Classifier exploit the </a:t>
            </a:r>
            <a:r>
              <a:rPr lang="en-IT" dirty="0">
                <a:solidFill>
                  <a:srgbClr val="0070C0"/>
                </a:solidFill>
              </a:rPr>
              <a:t>Bayes Theorem </a:t>
            </a:r>
            <a:r>
              <a:rPr lang="en-IT" dirty="0"/>
              <a:t>that combines prior knowledge on the class labels with knowledge derivable from data</a:t>
            </a:r>
          </a:p>
        </p:txBody>
      </p:sp>
    </p:spTree>
    <p:extLst>
      <p:ext uri="{BB962C8B-B14F-4D97-AF65-F5344CB8AC3E}">
        <p14:creationId xmlns:p14="http://schemas.microsoft.com/office/powerpoint/2010/main" val="3060600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2296AC8-BC71-5341-9063-F621E5FC2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3" y="857250"/>
            <a:ext cx="688657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20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9874711-11D4-1B41-83FE-3CD5BE933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666" y="857250"/>
            <a:ext cx="68926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23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23EB591-FC29-1F45-8A3A-03DD4292F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218" y="857250"/>
            <a:ext cx="673010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07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C3A3AC-3479-954B-8863-B2FCBFDC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References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46C7E5-9491-8A4A-86AB-1AA2743CB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4891204" cy="3263504"/>
          </a:xfrm>
        </p:spPr>
        <p:txBody>
          <a:bodyPr/>
          <a:lstStyle/>
          <a:p>
            <a:r>
              <a:rPr lang="en-US" noProof="0" dirty="0"/>
              <a:t>Rule-Based Classifiers. Chapter 5.1. Introduction to Data Mining.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7071210-6483-7E4C-BDE3-DBB7686DB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2613422"/>
            <a:ext cx="22860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97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98D492-6C44-C54D-92D1-0F1CCA02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Bayes Classifier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D1FE7A-0804-DF4D-8806-F82950160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A probabilistic framework for solving classification problems.</a:t>
            </a:r>
          </a:p>
          <a:p>
            <a:endParaRPr lang="en-US" sz="11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Let P be a probability function that assigns a number between 0 and 1 to events.</a:t>
            </a:r>
          </a:p>
          <a:p>
            <a:endParaRPr lang="en-US" sz="11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X = x an events is happening</a:t>
            </a:r>
          </a:p>
          <a:p>
            <a:endParaRPr lang="en-US" sz="11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P(X = x) is the probability that events X = x.</a:t>
            </a:r>
          </a:p>
          <a:p>
            <a:endParaRPr lang="en-US" sz="1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Joint Probability P(X = x, Y = y)</a:t>
            </a:r>
          </a:p>
          <a:p>
            <a:endParaRPr lang="en-US" sz="1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Conditional Probability P(Y = y | X = x)</a:t>
            </a:r>
          </a:p>
          <a:p>
            <a:endParaRPr lang="en-US" sz="1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Relationship: P(X,Y) = P(Y|X) P(X) = P(X|Y) P(Y)</a:t>
            </a:r>
          </a:p>
          <a:p>
            <a:endParaRPr lang="en-US" sz="12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noProof="0" dirty="0">
                <a:latin typeface="Calibri" panose="020F0502020204030204" pitchFamily="34" charset="0"/>
                <a:cs typeface="Calibri" panose="020F0502020204030204" pitchFamily="34" charset="0"/>
              </a:rPr>
              <a:t>Bayes Theorem: P(Y|X) = P(X|Y)P(Y) / P(X)</a:t>
            </a:r>
          </a:p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Another Useful Property: P(X =x) = P(X=x, Y=0) + P(X=x, Y=1)</a:t>
            </a:r>
            <a:endParaRPr lang="en-US" sz="20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83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4BFE2D-0300-674C-B1C3-8BE49786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Bayes Theorem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E96B04-199C-EA41-9310-72B160A47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Consider a football game. Team 0 wins 65% of the time, Team 1 the remaining 35%. Among the game won by Team 1, 75% of them are won playing at home. Among the games won by Team 0, 30% of them are won at Team 1’s field.</a:t>
            </a:r>
          </a:p>
          <a:p>
            <a:r>
              <a:rPr lang="en-US" b="1" noProof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Team 1 is hosting the next match, which team will most likely win?</a:t>
            </a: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Team 0 wins: P(Y = 0) = 0.65</a:t>
            </a: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Team 1 wins: P(Y = 1) = 0.35</a:t>
            </a: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Team 1 hosted the match won by Team 1: P(X = 1|Y = 1) = 0.75</a:t>
            </a: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Team 1 hosted the match won by Team 0: P(X = 1|Y = 0) = 0.30</a:t>
            </a: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Objective P(Y = 1|X = 1)</a:t>
            </a:r>
          </a:p>
          <a:p>
            <a:pPr marL="0" indent="0">
              <a:buNone/>
            </a:pPr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551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72A207-EB71-1845-B08E-88B196EDE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Bayes Theorem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9DE99A-B99C-E942-ADF9-112629A26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P(Y = 1|X = 1) = P(X = 1|Y = 1)P(Y = 1) / P(X = 1) =</a:t>
            </a:r>
          </a:p>
          <a:p>
            <a:pPr marL="0" indent="0">
              <a:buNone/>
            </a:pP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  = 0.75 x 0.35 / (P(X = 1, Y = 1) + P(X = 1, Y = 0))</a:t>
            </a:r>
          </a:p>
          <a:p>
            <a:pPr marL="0" indent="0">
              <a:buNone/>
            </a:pP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  = 0.75 x 0.35 / (P(X = 1|Y = 1)P(Y=1) + P(X = 1|Y = 0)P(Y=0))</a:t>
            </a:r>
          </a:p>
          <a:p>
            <a:pPr marL="0" indent="0">
              <a:buNone/>
            </a:pP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  = 0.75 x 0.35 / (0.75 x 0.35 + 0.30 x 0.65)</a:t>
            </a:r>
          </a:p>
          <a:p>
            <a:pPr marL="0" indent="0">
              <a:buNone/>
            </a:pP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  = 0.5738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Therefore Team 1 has a better chance to win the match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62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6307E5-2B78-EE40-8CA8-975A7C94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Bayes Theorem for 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BE8FE18-BFDA-8240-A650-7E75106626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 dirty="0"/>
                  <a:t>X denotes the attribute sets, X = {X</a:t>
                </a:r>
                <a:r>
                  <a:rPr lang="en-US" baseline="-25000" noProof="0" dirty="0"/>
                  <a:t>1</a:t>
                </a:r>
                <a:r>
                  <a:rPr lang="en-US" noProof="0" dirty="0"/>
                  <a:t>, X</a:t>
                </a:r>
                <a:r>
                  <a:rPr lang="en-US" baseline="-25000" noProof="0" dirty="0"/>
                  <a:t>2</a:t>
                </a:r>
                <a:r>
                  <a:rPr lang="en-US" noProof="0" dirty="0"/>
                  <a:t>, … </a:t>
                </a:r>
                <a:r>
                  <a:rPr lang="en-US" noProof="0" dirty="0" err="1"/>
                  <a:t>X</a:t>
                </a:r>
                <a:r>
                  <a:rPr lang="en-US" baseline="-25000" noProof="0" dirty="0" err="1"/>
                  <a:t>d</a:t>
                </a:r>
                <a:r>
                  <a:rPr lang="en-US" noProof="0" dirty="0"/>
                  <a:t>}</a:t>
                </a:r>
                <a:endParaRPr lang="en-US" baseline="-25000" noProof="0" dirty="0"/>
              </a:p>
              <a:p>
                <a:r>
                  <a:rPr lang="en-US" noProof="0" dirty="0"/>
                  <a:t>Y denotes the class variable</a:t>
                </a:r>
              </a:p>
              <a:p>
                <a:r>
                  <a:rPr lang="en-US" noProof="0" dirty="0"/>
                  <a:t>We treat the relationship probabilistically using P(Y|X)</a:t>
                </a:r>
              </a:p>
              <a:p>
                <a:endParaRPr lang="en-US" noProof="0" dirty="0"/>
              </a:p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noProof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BE8FE18-BFDA-8240-A650-7E75106626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97141326-4C88-474E-BA2A-34F98AA8188F}"/>
              </a:ext>
            </a:extLst>
          </p:cNvPr>
          <p:cNvSpPr txBox="1"/>
          <p:nvPr/>
        </p:nvSpPr>
        <p:spPr>
          <a:xfrm>
            <a:off x="709930" y="5379964"/>
            <a:ext cx="94647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/>
              <a:t>Posterior</a:t>
            </a:r>
            <a:r>
              <a:rPr lang="it-IT" sz="1350" dirty="0"/>
              <a:t> </a:t>
            </a:r>
          </a:p>
          <a:p>
            <a:pPr algn="ctr"/>
            <a:r>
              <a:rPr lang="it-IT" sz="1350" dirty="0" err="1"/>
              <a:t>Probability</a:t>
            </a:r>
            <a:endParaRPr lang="it-IT" sz="1350" dirty="0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40D003DB-AFEF-004A-8DC3-F63146522AF8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183169" y="4797034"/>
            <a:ext cx="100271" cy="5829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6C8708-E230-624A-9062-192F6A469665}"/>
              </a:ext>
            </a:extLst>
          </p:cNvPr>
          <p:cNvSpPr txBox="1"/>
          <p:nvPr/>
        </p:nvSpPr>
        <p:spPr>
          <a:xfrm>
            <a:off x="3625522" y="3422626"/>
            <a:ext cx="94647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/>
              <a:t>Prior</a:t>
            </a:r>
            <a:r>
              <a:rPr lang="it-IT" sz="1350" dirty="0"/>
              <a:t> </a:t>
            </a:r>
          </a:p>
          <a:p>
            <a:pPr algn="ctr"/>
            <a:r>
              <a:rPr lang="it-IT" sz="1350" dirty="0" err="1"/>
              <a:t>Probability</a:t>
            </a:r>
            <a:endParaRPr lang="it-IT" sz="135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2E68E1F-F806-594C-AEE9-BFCB3EB7EAA0}"/>
              </a:ext>
            </a:extLst>
          </p:cNvPr>
          <p:cNvSpPr txBox="1"/>
          <p:nvPr/>
        </p:nvSpPr>
        <p:spPr>
          <a:xfrm>
            <a:off x="2017972" y="3540601"/>
            <a:ext cx="9020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/>
              <a:t>Likelihood</a:t>
            </a:r>
            <a:endParaRPr lang="it-IT" sz="1350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50DC397E-3D2C-A745-B2E5-3FC36ACE13DC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2468994" y="3840683"/>
            <a:ext cx="571999" cy="2995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F6E8049-34EA-D642-A384-7FAC924A7B3E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3746500" y="3930457"/>
            <a:ext cx="352261" cy="3240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92AAD06-81D1-2144-B48E-9C1BF6ADBAB9}"/>
              </a:ext>
            </a:extLst>
          </p:cNvPr>
          <p:cNvCxnSpPr>
            <a:cxnSpLocks/>
          </p:cNvCxnSpPr>
          <p:nvPr/>
        </p:nvCxnSpPr>
        <p:spPr>
          <a:xfrm flipH="1" flipV="1">
            <a:off x="3186741" y="4910071"/>
            <a:ext cx="248603" cy="4200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4FD6B08-7857-D842-B3E1-28C5A28EE819}"/>
              </a:ext>
            </a:extLst>
          </p:cNvPr>
          <p:cNvSpPr txBox="1"/>
          <p:nvPr/>
        </p:nvSpPr>
        <p:spPr>
          <a:xfrm>
            <a:off x="2333855" y="5375331"/>
            <a:ext cx="224247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350" dirty="0" err="1"/>
              <a:t>Evidence</a:t>
            </a:r>
            <a:endParaRPr lang="it-IT" sz="1350" dirty="0"/>
          </a:p>
          <a:p>
            <a:pPr algn="ctr"/>
            <a:r>
              <a:rPr lang="it-IT" sz="1350" dirty="0"/>
              <a:t>(sum over alternative </a:t>
            </a:r>
            <a:r>
              <a:rPr lang="it-IT" sz="1350" dirty="0" err="1"/>
              <a:t>events</a:t>
            </a:r>
            <a:r>
              <a:rPr lang="it-IT" sz="135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784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EF1262-0716-1146-8764-FF2CBDFD3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Bayes Theorem for Classification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3A3BD84-F1E0-F84E-A32D-6311F3712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Learn the posterior P(Y | X) for every combination of X and Y.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By knowing these probabilities, a test record X’ can be classified by finding the class Y’ that maximizes the posterior probability P(Y’|X’).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This is equivalent of choosing the value of Y’ that maximizes P(X’|Y’)P(Y’).</a:t>
            </a:r>
          </a:p>
          <a:p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noProof="0" dirty="0">
                <a:latin typeface="Calibri" panose="020F0502020204030204" pitchFamily="34" charset="0"/>
                <a:cs typeface="Calibri" panose="020F0502020204030204" pitchFamily="34" charset="0"/>
              </a:rPr>
              <a:t>How to estimate it?</a:t>
            </a:r>
          </a:p>
        </p:txBody>
      </p:sp>
    </p:spTree>
    <p:extLst>
      <p:ext uri="{BB962C8B-B14F-4D97-AF65-F5344CB8AC3E}">
        <p14:creationId xmlns:p14="http://schemas.microsoft.com/office/powerpoint/2010/main" val="108801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AD85DE-25AE-744A-9C5D-DA8AAA127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Naïve Bayes Classifier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3E20FC9-4632-3244-B7EF-9F34B55771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noProof="0" dirty="0"/>
                  <a:t>It estimates the class-conditional probability by </a:t>
                </a:r>
                <a:r>
                  <a:rPr lang="en-US" b="1" noProof="0" dirty="0"/>
                  <a:t>assuming that the attributes are conditionally independent</a:t>
                </a:r>
                <a:r>
                  <a:rPr lang="en-US" noProof="0" dirty="0"/>
                  <a:t> given the class label y.</a:t>
                </a:r>
              </a:p>
              <a:p>
                <a:r>
                  <a:rPr lang="en-US" noProof="0" dirty="0"/>
                  <a:t>The conditional independence is stated as:</a:t>
                </a:r>
              </a:p>
              <a:p>
                <a:pPr marL="0" indent="0" algn="ctr">
                  <a:buNone/>
                </a:pPr>
                <a:endParaRPr lang="en-US" sz="1600" b="0" i="1" noProof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limLoc m:val="subSup"/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noProof="0" dirty="0"/>
                  <a:t> </a:t>
                </a:r>
              </a:p>
              <a:p>
                <a:pPr marL="0" indent="0">
                  <a:buNone/>
                </a:pPr>
                <a:endParaRPr lang="en-US" sz="1800" noProof="0" dirty="0"/>
              </a:p>
              <a:p>
                <a:pPr marL="0" indent="0">
                  <a:buNone/>
                </a:pPr>
                <a:r>
                  <a:rPr lang="en-US" noProof="0" dirty="0"/>
                  <a:t>    where each attribute set X = {X</a:t>
                </a:r>
                <a:r>
                  <a:rPr lang="en-US" baseline="-25000" noProof="0" dirty="0"/>
                  <a:t>1</a:t>
                </a:r>
                <a:r>
                  <a:rPr lang="en-US" noProof="0" dirty="0"/>
                  <a:t>, X</a:t>
                </a:r>
                <a:r>
                  <a:rPr lang="en-US" baseline="-25000" noProof="0" dirty="0"/>
                  <a:t>2</a:t>
                </a:r>
                <a:r>
                  <a:rPr lang="en-US" noProof="0" dirty="0"/>
                  <a:t>, … </a:t>
                </a:r>
                <a:r>
                  <a:rPr lang="en-US" noProof="0" dirty="0" err="1"/>
                  <a:t>X</a:t>
                </a:r>
                <a:r>
                  <a:rPr lang="en-US" baseline="-25000" noProof="0" dirty="0" err="1"/>
                  <a:t>d</a:t>
                </a:r>
                <a:r>
                  <a:rPr lang="en-US" noProof="0" dirty="0"/>
                  <a:t>}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3E20FC9-4632-3244-B7EF-9F34B55771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89" t="-1681" r="-123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530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E5BBED-B665-8848-9475-FA0CED72B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Conditional Independence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9375E0D-D403-0F4C-931B-C01100A7AB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Given three variables Y,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we can say that Y is independent from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given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if the following condition holds:</a:t>
                </a:r>
              </a:p>
              <a:p>
                <a:pPr marL="0" indent="0" algn="ctr">
                  <a:buNone/>
                </a:pP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P(Y |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= P(Y|X</a:t>
                </a:r>
                <a:r>
                  <a:rPr lang="en-US" sz="2400" baseline="-250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endParaRPr lang="en-US" sz="100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With the conditional independence assumption, instead of computing the class-conditional probability for every combination of </a:t>
                </a:r>
                <a:r>
                  <a:rPr lang="en-US" sz="2400" i="1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only need to estimate the conditional probability of each </a:t>
                </a:r>
                <a:r>
                  <a:rPr lang="en-US" sz="2400" i="1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  <a:r>
                  <a:rPr lang="en-US" sz="2400" i="1" baseline="-25000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r>
                  <a:rPr lang="en-US" sz="2400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given </a:t>
                </a:r>
                <a:r>
                  <a:rPr lang="en-US" sz="2400" i="1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  <a:r>
                  <a:rPr lang="en-US" sz="2400" noProof="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endParaRPr lang="en-US" sz="1100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Thus, to classify a record the naive Bayes classifier computes the posterior for each class </a:t>
                </a:r>
                <a:r>
                  <a:rPr lang="en-US" sz="2400" i="1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Y </a:t>
                </a:r>
                <a:r>
                  <a:rPr lang="en-US" sz="2400" noProof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and takes the maximum class as result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noProof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sz="2400" i="1" noProof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nary>
                        <m:naryPr>
                          <m:chr m:val="∏"/>
                          <m:limLoc m:val="subSup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9375E0D-D403-0F4C-931B-C01100A7AB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6" t="-1120" r="-1543" b="-3529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o 7">
            <a:extLst>
              <a:ext uri="{FF2B5EF4-FFF2-40B4-BE49-F238E27FC236}">
                <a16:creationId xmlns:a16="http://schemas.microsoft.com/office/drawing/2014/main" id="{DB6F8A89-D190-664F-B031-1292555BC3C0}"/>
              </a:ext>
            </a:extLst>
          </p:cNvPr>
          <p:cNvGrpSpPr/>
          <p:nvPr/>
        </p:nvGrpSpPr>
        <p:grpSpPr>
          <a:xfrm>
            <a:off x="5853869" y="5827536"/>
            <a:ext cx="1626428" cy="493915"/>
            <a:chOff x="7805162" y="6694754"/>
            <a:chExt cx="2168571" cy="658550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CA8FF8A7-FDDD-214B-8959-B3CEC4F6A36B}"/>
                </a:ext>
              </a:extLst>
            </p:cNvPr>
            <p:cNvSpPr txBox="1"/>
            <p:nvPr/>
          </p:nvSpPr>
          <p:spPr>
            <a:xfrm>
              <a:off x="8025849" y="6953193"/>
              <a:ext cx="1947884" cy="400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dirty="0"/>
                <a:t>How to estimate ?</a:t>
              </a:r>
            </a:p>
          </p:txBody>
        </p:sp>
        <p:cxnSp>
          <p:nvCxnSpPr>
            <p:cNvPr id="6" name="Connettore 2 5">
              <a:extLst>
                <a:ext uri="{FF2B5EF4-FFF2-40B4-BE49-F238E27FC236}">
                  <a16:creationId xmlns:a16="http://schemas.microsoft.com/office/drawing/2014/main" id="{C126DA3C-0061-914B-B974-33D423F25C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05162" y="6694754"/>
              <a:ext cx="559904" cy="31777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423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1256</Words>
  <Application>Microsoft Office PowerPoint</Application>
  <PresentationFormat>On-screen Show (4:3)</PresentationFormat>
  <Paragraphs>138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Gill Sans</vt:lpstr>
      <vt:lpstr>Gill Sans MT</vt:lpstr>
      <vt:lpstr>Tema di Office</vt:lpstr>
      <vt:lpstr>Naïve Bayes Classifiers</vt:lpstr>
      <vt:lpstr>Motivation</vt:lpstr>
      <vt:lpstr>Bayes Classifier</vt:lpstr>
      <vt:lpstr>Bayes Theorem</vt:lpstr>
      <vt:lpstr>Bayes Theorem</vt:lpstr>
      <vt:lpstr>Bayes Theorem for Classification</vt:lpstr>
      <vt:lpstr>Bayes Theorem for Classification</vt:lpstr>
      <vt:lpstr>Naïve Bayes Classifier</vt:lpstr>
      <vt:lpstr>Conditional Independence</vt:lpstr>
      <vt:lpstr>How to Estimate Probability From Data</vt:lpstr>
      <vt:lpstr>How to Estimate Probability From Data</vt:lpstr>
      <vt:lpstr>How to Estimate Probability From Data</vt:lpstr>
      <vt:lpstr>M-estimate of Conditional Probability</vt:lpstr>
      <vt:lpstr>Naïve Bayes Classifier</vt:lpstr>
      <vt:lpstr>References</vt:lpstr>
      <vt:lpstr>Exercise - NBC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Mining: Introduction</dc:title>
  <dc:creator>Anna Monreale</dc:creator>
  <cp:lastModifiedBy>Anna Monreale</cp:lastModifiedBy>
  <cp:revision>85</cp:revision>
  <dcterms:created xsi:type="dcterms:W3CDTF">2020-09-09T17:28:03Z</dcterms:created>
  <dcterms:modified xsi:type="dcterms:W3CDTF">2020-10-28T09:54:00Z</dcterms:modified>
</cp:coreProperties>
</file>